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5" r:id="rId6"/>
    <p:sldId id="276" r:id="rId7"/>
    <p:sldId id="277" r:id="rId8"/>
    <p:sldId id="284" r:id="rId9"/>
    <p:sldId id="299" r:id="rId10"/>
    <p:sldId id="297" r:id="rId11"/>
    <p:sldId id="298" r:id="rId12"/>
    <p:sldId id="285" r:id="rId13"/>
    <p:sldId id="296" r:id="rId14"/>
    <p:sldId id="278" r:id="rId15"/>
    <p:sldId id="301" r:id="rId16"/>
    <p:sldId id="304" r:id="rId17"/>
    <p:sldId id="30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4/26/2025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Fraud Detection Analysis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Presenter Bhavana Soni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BCE34B-FB35-4C9F-9DAF-6716AC92782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6518" r="6518"/>
          <a:stretch>
            <a:fillRect/>
          </a:stretch>
        </p:blipFill>
        <p:spPr>
          <a:xfrm>
            <a:off x="6957710" y="1224467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7382EA-A73F-4890-9BDC-146AD7C0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835"/>
            <a:ext cx="5127812" cy="47701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F9B5D7-8F37-4AB1-8027-3D729793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87" y="0"/>
            <a:ext cx="5127812" cy="4679576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5A82FBE-C372-4329-B1F7-F431E1C489B9}"/>
              </a:ext>
            </a:extLst>
          </p:cNvPr>
          <p:cNvSpPr/>
          <p:nvPr/>
        </p:nvSpPr>
        <p:spPr>
          <a:xfrm>
            <a:off x="0" y="0"/>
            <a:ext cx="5127812" cy="20708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Imbalance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Target Variable is highly imbalanced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Non Fraud </a:t>
            </a:r>
            <a:r>
              <a:rPr lang="en-US" sz="1600" dirty="0">
                <a:sym typeface="Wingdings" panose="05000000000000000000" pitchFamily="2" charset="2"/>
              </a:rPr>
              <a:t> 99.87%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Fraud  0.13 %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1BC328D-506E-4C31-AC0C-A896D61D7236}"/>
              </a:ext>
            </a:extLst>
          </p:cNvPr>
          <p:cNvSpPr/>
          <p:nvPr/>
        </p:nvSpPr>
        <p:spPr>
          <a:xfrm>
            <a:off x="7064188" y="4679576"/>
            <a:ext cx="5127812" cy="21784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Handling Data Imbalance</a:t>
            </a:r>
          </a:p>
          <a:p>
            <a:pPr algn="ctr"/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Apply SMOTE Technique on Training data.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600" dirty="0"/>
              <a:t>Make Target Variables balanced</a:t>
            </a:r>
          </a:p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556E59-9463-478F-A8A4-50B1A8299644}"/>
              </a:ext>
            </a:extLst>
          </p:cNvPr>
          <p:cNvCxnSpPr/>
          <p:nvPr/>
        </p:nvCxnSpPr>
        <p:spPr>
          <a:xfrm>
            <a:off x="6006353" y="44823"/>
            <a:ext cx="0" cy="676835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12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76902962-AD13-4C7E-BDFE-29597796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208" y="84705"/>
            <a:ext cx="4387582" cy="833718"/>
          </a:xfrm>
        </p:spPr>
        <p:txBody>
          <a:bodyPr/>
          <a:lstStyle/>
          <a:p>
            <a:r>
              <a:rPr lang="en-US" dirty="0"/>
              <a:t>Model Selection </a:t>
            </a:r>
          </a:p>
        </p:txBody>
      </p:sp>
      <p:sp>
        <p:nvSpPr>
          <p:cNvPr id="38" name="Flowchart: Punched Tape 37">
            <a:extLst>
              <a:ext uri="{FF2B5EF4-FFF2-40B4-BE49-F238E27FC236}">
                <a16:creationId xmlns:a16="http://schemas.microsoft.com/office/drawing/2014/main" id="{81FA9AA0-FD1A-4DA1-8E91-716D6CCFAFCC}"/>
              </a:ext>
            </a:extLst>
          </p:cNvPr>
          <p:cNvSpPr/>
          <p:nvPr/>
        </p:nvSpPr>
        <p:spPr>
          <a:xfrm>
            <a:off x="525078" y="360706"/>
            <a:ext cx="2834767" cy="1115435"/>
          </a:xfrm>
          <a:prstGeom prst="flowChartPunchedTa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Logistic Regression</a:t>
            </a:r>
          </a:p>
        </p:txBody>
      </p:sp>
      <p:sp>
        <p:nvSpPr>
          <p:cNvPr id="39" name="Flowchart: Punched Tape 38">
            <a:extLst>
              <a:ext uri="{FF2B5EF4-FFF2-40B4-BE49-F238E27FC236}">
                <a16:creationId xmlns:a16="http://schemas.microsoft.com/office/drawing/2014/main" id="{004CFFE8-6621-4255-8981-7EB32B36831F}"/>
              </a:ext>
            </a:extLst>
          </p:cNvPr>
          <p:cNvSpPr/>
          <p:nvPr/>
        </p:nvSpPr>
        <p:spPr>
          <a:xfrm>
            <a:off x="8570258" y="276559"/>
            <a:ext cx="2994212" cy="1115435"/>
          </a:xfrm>
          <a:prstGeom prst="flowChartPunchedTap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KNeighborsClassifier</a:t>
            </a:r>
            <a:endParaRPr lang="en-US" sz="2000" dirty="0"/>
          </a:p>
        </p:txBody>
      </p:sp>
      <p:sp>
        <p:nvSpPr>
          <p:cNvPr id="40" name="Flowchart: Punched Tape 39">
            <a:extLst>
              <a:ext uri="{FF2B5EF4-FFF2-40B4-BE49-F238E27FC236}">
                <a16:creationId xmlns:a16="http://schemas.microsoft.com/office/drawing/2014/main" id="{DCE98624-1E30-4D2E-AEB2-ECBC08A5DF3E}"/>
              </a:ext>
            </a:extLst>
          </p:cNvPr>
          <p:cNvSpPr/>
          <p:nvPr/>
        </p:nvSpPr>
        <p:spPr>
          <a:xfrm>
            <a:off x="864776" y="1476141"/>
            <a:ext cx="2834767" cy="1115435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Decision Tree Classifier</a:t>
            </a:r>
          </a:p>
        </p:txBody>
      </p:sp>
      <p:sp>
        <p:nvSpPr>
          <p:cNvPr id="41" name="Flowchart: Punched Tape 40">
            <a:extLst>
              <a:ext uri="{FF2B5EF4-FFF2-40B4-BE49-F238E27FC236}">
                <a16:creationId xmlns:a16="http://schemas.microsoft.com/office/drawing/2014/main" id="{FD68A50B-0D6D-4D16-AE41-453C6BBA7CC4}"/>
              </a:ext>
            </a:extLst>
          </p:cNvPr>
          <p:cNvSpPr/>
          <p:nvPr/>
        </p:nvSpPr>
        <p:spPr>
          <a:xfrm>
            <a:off x="8336217" y="1391994"/>
            <a:ext cx="2888555" cy="1115435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Random Forest Classifier</a:t>
            </a:r>
          </a:p>
        </p:txBody>
      </p:sp>
      <p:sp>
        <p:nvSpPr>
          <p:cNvPr id="42" name="Flowchart: Punched Tape 41">
            <a:extLst>
              <a:ext uri="{FF2B5EF4-FFF2-40B4-BE49-F238E27FC236}">
                <a16:creationId xmlns:a16="http://schemas.microsoft.com/office/drawing/2014/main" id="{19362A1E-0C8F-4959-80E7-12B9B9DE3BBD}"/>
              </a:ext>
            </a:extLst>
          </p:cNvPr>
          <p:cNvSpPr/>
          <p:nvPr/>
        </p:nvSpPr>
        <p:spPr>
          <a:xfrm>
            <a:off x="1270109" y="2551970"/>
            <a:ext cx="2834767" cy="1115435"/>
          </a:xfrm>
          <a:prstGeom prst="flowChartPunchedTap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Gradient Boosting Classifier</a:t>
            </a:r>
          </a:p>
        </p:txBody>
      </p:sp>
      <p:sp>
        <p:nvSpPr>
          <p:cNvPr id="43" name="Flowchart: Punched Tape 42">
            <a:extLst>
              <a:ext uri="{FF2B5EF4-FFF2-40B4-BE49-F238E27FC236}">
                <a16:creationId xmlns:a16="http://schemas.microsoft.com/office/drawing/2014/main" id="{722DCF74-EE9A-4E0C-9EA7-E718C661BF4F}"/>
              </a:ext>
            </a:extLst>
          </p:cNvPr>
          <p:cNvSpPr/>
          <p:nvPr/>
        </p:nvSpPr>
        <p:spPr>
          <a:xfrm>
            <a:off x="8087125" y="2550346"/>
            <a:ext cx="2834767" cy="1115435"/>
          </a:xfrm>
          <a:prstGeom prst="flowChartPunchedTap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XGBoost</a:t>
            </a:r>
            <a:r>
              <a:rPr lang="en-US" sz="2000" dirty="0"/>
              <a:t> Classifier</a:t>
            </a:r>
          </a:p>
        </p:txBody>
      </p:sp>
      <p:sp>
        <p:nvSpPr>
          <p:cNvPr id="44" name="Flowchart: Punched Tape 43">
            <a:extLst>
              <a:ext uri="{FF2B5EF4-FFF2-40B4-BE49-F238E27FC236}">
                <a16:creationId xmlns:a16="http://schemas.microsoft.com/office/drawing/2014/main" id="{4FF15A7B-073F-4BE8-A0F5-7D247E5EB8CD}"/>
              </a:ext>
            </a:extLst>
          </p:cNvPr>
          <p:cNvSpPr/>
          <p:nvPr/>
        </p:nvSpPr>
        <p:spPr>
          <a:xfrm>
            <a:off x="1497106" y="3679338"/>
            <a:ext cx="2834767" cy="1115435"/>
          </a:xfrm>
          <a:prstGeom prst="flowChartPunchedTape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Gaussian Naive Bayes</a:t>
            </a:r>
          </a:p>
        </p:txBody>
      </p:sp>
      <p:sp>
        <p:nvSpPr>
          <p:cNvPr id="45" name="Flowchart: Punched Tape 44">
            <a:extLst>
              <a:ext uri="{FF2B5EF4-FFF2-40B4-BE49-F238E27FC236}">
                <a16:creationId xmlns:a16="http://schemas.microsoft.com/office/drawing/2014/main" id="{30829A9F-8B4F-4D80-B21B-08792A6E5929}"/>
              </a:ext>
            </a:extLst>
          </p:cNvPr>
          <p:cNvSpPr/>
          <p:nvPr/>
        </p:nvSpPr>
        <p:spPr>
          <a:xfrm>
            <a:off x="7860127" y="3622864"/>
            <a:ext cx="2834767" cy="1115435"/>
          </a:xfrm>
          <a:prstGeom prst="flowChartPunchedTape">
            <a:avLst/>
          </a:prstGeom>
          <a:solidFill>
            <a:schemeClr val="accent3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Multinomial Naive Bayes</a:t>
            </a:r>
          </a:p>
        </p:txBody>
      </p:sp>
      <p:sp>
        <p:nvSpPr>
          <p:cNvPr id="46" name="Flowchart: Punched Tape 45">
            <a:extLst>
              <a:ext uri="{FF2B5EF4-FFF2-40B4-BE49-F238E27FC236}">
                <a16:creationId xmlns:a16="http://schemas.microsoft.com/office/drawing/2014/main" id="{1E349B88-A759-4975-A063-E4C3D1E89A98}"/>
              </a:ext>
            </a:extLst>
          </p:cNvPr>
          <p:cNvSpPr/>
          <p:nvPr/>
        </p:nvSpPr>
        <p:spPr>
          <a:xfrm>
            <a:off x="1683443" y="4738300"/>
            <a:ext cx="2834767" cy="1115435"/>
          </a:xfrm>
          <a:prstGeom prst="flowChartPunchedTape">
            <a:avLst/>
          </a:pr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Bernoulli Naive Bayes</a:t>
            </a:r>
          </a:p>
        </p:txBody>
      </p:sp>
      <p:sp>
        <p:nvSpPr>
          <p:cNvPr id="47" name="Flowchart: Punched Tape 46">
            <a:extLst>
              <a:ext uri="{FF2B5EF4-FFF2-40B4-BE49-F238E27FC236}">
                <a16:creationId xmlns:a16="http://schemas.microsoft.com/office/drawing/2014/main" id="{2FDB8055-6741-4F0F-9357-26B5DF07B997}"/>
              </a:ext>
            </a:extLst>
          </p:cNvPr>
          <p:cNvSpPr/>
          <p:nvPr/>
        </p:nvSpPr>
        <p:spPr>
          <a:xfrm>
            <a:off x="7673790" y="4738299"/>
            <a:ext cx="2834767" cy="1115435"/>
          </a:xfrm>
          <a:prstGeom prst="flowChartPunchedTape">
            <a:avLst/>
          </a:prstGeom>
          <a:solidFill>
            <a:schemeClr val="accent3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Bagging Classifier</a:t>
            </a:r>
          </a:p>
        </p:txBody>
      </p:sp>
      <p:sp>
        <p:nvSpPr>
          <p:cNvPr id="48" name="Flowchart: Punched Tape 47">
            <a:extLst>
              <a:ext uri="{FF2B5EF4-FFF2-40B4-BE49-F238E27FC236}">
                <a16:creationId xmlns:a16="http://schemas.microsoft.com/office/drawing/2014/main" id="{2A25C573-CACD-4CA4-B74D-B44A243F3080}"/>
              </a:ext>
            </a:extLst>
          </p:cNvPr>
          <p:cNvSpPr/>
          <p:nvPr/>
        </p:nvSpPr>
        <p:spPr>
          <a:xfrm>
            <a:off x="4678616" y="5661883"/>
            <a:ext cx="2834767" cy="1115435"/>
          </a:xfrm>
          <a:prstGeom prst="flowChartPunchedTap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AdaBoost Classifier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1BF9-AB56-408D-89CB-87DD3066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69" y="67806"/>
            <a:ext cx="10515600" cy="694194"/>
          </a:xfrm>
        </p:spPr>
        <p:txBody>
          <a:bodyPr/>
          <a:lstStyle/>
          <a:p>
            <a:pPr algn="ctr"/>
            <a:r>
              <a:rPr lang="en-US" dirty="0"/>
              <a:t>Model Observation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C7D6FEC-B152-4AEA-BADC-60A15CE5A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1817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6A22E9F-71E1-4FB3-A306-FCB1CF82A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1817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59C786-06EC-4C1D-BD1E-081585CFE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71725"/>
              </p:ext>
            </p:extLst>
          </p:nvPr>
        </p:nvGraphicFramePr>
        <p:xfrm>
          <a:off x="429226" y="640472"/>
          <a:ext cx="11504154" cy="61497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17359">
                  <a:extLst>
                    <a:ext uri="{9D8B030D-6E8A-4147-A177-3AD203B41FA5}">
                      <a16:colId xmlns:a16="http://schemas.microsoft.com/office/drawing/2014/main" val="2372770381"/>
                    </a:ext>
                  </a:extLst>
                </a:gridCol>
                <a:gridCol w="1141208">
                  <a:extLst>
                    <a:ext uri="{9D8B030D-6E8A-4147-A177-3AD203B41FA5}">
                      <a16:colId xmlns:a16="http://schemas.microsoft.com/office/drawing/2014/main" val="2689528146"/>
                    </a:ext>
                  </a:extLst>
                </a:gridCol>
                <a:gridCol w="1277089">
                  <a:extLst>
                    <a:ext uri="{9D8B030D-6E8A-4147-A177-3AD203B41FA5}">
                      <a16:colId xmlns:a16="http://schemas.microsoft.com/office/drawing/2014/main" val="3757820936"/>
                    </a:ext>
                  </a:extLst>
                </a:gridCol>
                <a:gridCol w="950615">
                  <a:extLst>
                    <a:ext uri="{9D8B030D-6E8A-4147-A177-3AD203B41FA5}">
                      <a16:colId xmlns:a16="http://schemas.microsoft.com/office/drawing/2014/main" val="1166199970"/>
                    </a:ext>
                  </a:extLst>
                </a:gridCol>
                <a:gridCol w="1267487">
                  <a:extLst>
                    <a:ext uri="{9D8B030D-6E8A-4147-A177-3AD203B41FA5}">
                      <a16:colId xmlns:a16="http://schemas.microsoft.com/office/drawing/2014/main" val="1997409474"/>
                    </a:ext>
                  </a:extLst>
                </a:gridCol>
                <a:gridCol w="4950396">
                  <a:extLst>
                    <a:ext uri="{9D8B030D-6E8A-4147-A177-3AD203B41FA5}">
                      <a16:colId xmlns:a16="http://schemas.microsoft.com/office/drawing/2014/main" val="248182415"/>
                    </a:ext>
                  </a:extLst>
                </a:gridCol>
              </a:tblGrid>
              <a:tr h="6774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F1-Score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Observation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825255181"/>
                  </a:ext>
                </a:extLst>
              </a:tr>
              <a:tr h="401000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Tends to misclassify many normal transactions.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4165740100"/>
                  </a:ext>
                </a:extLst>
              </a:tr>
              <a:tr h="53366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Identifies most fraud but also misclassifies many normal activities.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2250166614"/>
                  </a:ext>
                </a:extLst>
              </a:tr>
              <a:tr h="798986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Catches the highest amount of fraud but with a significant number of incorrect classifications.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340737069"/>
                  </a:ext>
                </a:extLst>
              </a:tr>
              <a:tr h="599992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Better at correctly classifying normal transactions but misses considerable fraud.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4293248921"/>
                  </a:ext>
                </a:extLst>
              </a:tr>
              <a:tr h="798986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AdaBoost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0.478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0.634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Most successful at correctly classifying normal transactions, though misses some fraud.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849803008"/>
                  </a:ext>
                </a:extLst>
              </a:tr>
              <a:tr h="666323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GaussianNB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0.159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Generally poor at correctly classifying both fraudulent and normal transactions.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3291147751"/>
                  </a:ext>
                </a:extLst>
              </a:tr>
              <a:tr h="53366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MultinomialNB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Very prone to incorrectly classifying normal transactions.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646536051"/>
                  </a:ext>
                </a:extLst>
              </a:tr>
              <a:tr h="467331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BernoulliNB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Fails to identify any fraudulent transactions.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3369738667"/>
                  </a:ext>
                </a:extLst>
              </a:tr>
              <a:tr h="599992"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500" b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Appears to be the most effective overall at correctly classifying transactions.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312" marR="2312" marT="2312" marB="0" anchor="ctr"/>
                </a:tc>
                <a:extLst>
                  <a:ext uri="{0D108BD9-81ED-4DB2-BD59-A6C34878D82A}">
                    <a16:rowId xmlns:a16="http://schemas.microsoft.com/office/drawing/2014/main" val="2476922867"/>
                  </a:ext>
                </a:extLst>
              </a:tr>
              <a:tr h="72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300" b="0" u="none" strike="noStrike">
                          <a:solidFill>
                            <a:srgbClr val="000000"/>
                          </a:solidFill>
                          <a:effectLst/>
                        </a:rPr>
                        <a:t>Export to Sheets </a:t>
                      </a:r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12" marR="2312" marT="2312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12" marR="2312" marT="231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12" marR="2312" marT="231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12" marR="2312" marT="231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312" marR="2312" marT="2312" marB="0" anchor="b"/>
                </a:tc>
                <a:extLst>
                  <a:ext uri="{0D108BD9-81ED-4DB2-BD59-A6C34878D82A}">
                    <a16:rowId xmlns:a16="http://schemas.microsoft.com/office/drawing/2014/main" val="359609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6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>
            <a:extLst>
              <a:ext uri="{FF2B5EF4-FFF2-40B4-BE49-F238E27FC236}">
                <a16:creationId xmlns:a16="http://schemas.microsoft.com/office/drawing/2014/main" id="{350FB815-FE74-4F24-AD53-9F06B960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" y="205535"/>
            <a:ext cx="5853953" cy="1325562"/>
          </a:xfrm>
        </p:spPr>
        <p:txBody>
          <a:bodyPr anchor="ctr"/>
          <a:lstStyle/>
          <a:p>
            <a:pPr algn="ctr"/>
            <a:r>
              <a:rPr lang="en-US" dirty="0"/>
              <a:t>INTERPRETATION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BDFA4F84-D8F5-49D7-922D-14735BD73B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>
          <a:xfrm>
            <a:off x="5745163" y="0"/>
            <a:ext cx="6446837" cy="6858000"/>
          </a:xfrm>
          <a:prstGeom prst="hexagon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D12554-AD0A-4A6C-9248-26697E1FA56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0336" y="1644317"/>
            <a:ext cx="5162709" cy="356936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appears most effective at correctly flagging fraudulent transactions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many models show high overall correctness, some struggle to accurately identify the actual fraudulent cases.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 approaches result in varying levels of correctly catching fraud versus incorrectly flagging normal activity.</a:t>
            </a:r>
          </a:p>
        </p:txBody>
      </p:sp>
    </p:spTree>
    <p:extLst>
      <p:ext uri="{BB962C8B-B14F-4D97-AF65-F5344CB8AC3E}">
        <p14:creationId xmlns:p14="http://schemas.microsoft.com/office/powerpoint/2010/main" val="79217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0C15FCB-15E8-4A4D-8C73-18D0F72C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horizontalScroll">
            <a:avLst/>
          </a:prstGeom>
        </p:spPr>
      </p:pic>
    </p:spTree>
    <p:extLst>
      <p:ext uri="{BB962C8B-B14F-4D97-AF65-F5344CB8AC3E}">
        <p14:creationId xmlns:p14="http://schemas.microsoft.com/office/powerpoint/2010/main" val="125896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457206" y="1172002"/>
            <a:ext cx="1904890" cy="1054728"/>
          </a:xfrm>
        </p:spPr>
        <p:txBody>
          <a:bodyPr/>
          <a:lstStyle/>
          <a:p>
            <a:r>
              <a:rPr lang="en-US" dirty="0"/>
              <a:t>Data Description &amp;</a:t>
            </a:r>
          </a:p>
          <a:p>
            <a:r>
              <a:rPr lang="en-US" dirty="0"/>
              <a:t>Data Cleaning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  <a:p>
            <a:r>
              <a:rPr lang="en-US" dirty="0"/>
              <a:t>&amp;    Interpretation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824"/>
            <a:ext cx="4412049" cy="1325563"/>
          </a:xfrm>
        </p:spPr>
        <p:txBody>
          <a:bodyPr/>
          <a:lstStyle/>
          <a:p>
            <a:r>
              <a:rPr lang="en-US" altLang="zh-CN" sz="4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</a:t>
            </a:r>
            <a:endParaRPr lang="en-US" sz="4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164" y="2029515"/>
            <a:ext cx="4345440" cy="4188405"/>
          </a:xfrm>
        </p:spPr>
        <p:txBody>
          <a:bodyPr/>
          <a:lstStyle/>
          <a:p>
            <a:r>
              <a:rPr lang="en-US" sz="2400" b="1" dirty="0"/>
              <a:t>Key Features:</a:t>
            </a:r>
          </a:p>
          <a:p>
            <a:endParaRPr lang="en-US" sz="2400" b="1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fkGroteskNeue"/>
              </a:rPr>
              <a:t>Monetary value of each transaction.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fkGroteskNeue"/>
              </a:rPr>
              <a:t>Helps identify unusually high or low amounts.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fkGroteskNeue"/>
              </a:rPr>
              <a:t>Detects outliers indicative of potential fraud.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fkGroteskNeue"/>
              </a:rPr>
              <a:t>Improves model accuracy in distinguishing fraudulent transactions.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fkGroteskNeue"/>
              </a:rPr>
              <a:t>Enables faster response to potential fraud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sz="2400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43688" y="2437792"/>
            <a:ext cx="2521706" cy="2018808"/>
          </a:xfrm>
        </p:spPr>
        <p:txBody>
          <a:bodyPr anchor="ctr"/>
          <a:lstStyle/>
          <a:p>
            <a:pPr algn="l"/>
            <a:endParaRPr lang="en-US" sz="3200" dirty="0"/>
          </a:p>
          <a:p>
            <a:pPr algn="l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description</a:t>
            </a:r>
          </a:p>
          <a:p>
            <a:pPr algn="l"/>
            <a:endParaRPr lang="en-US" sz="32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35BFEBFB-E814-4132-BA5D-21886407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349" y="1999129"/>
            <a:ext cx="4720939" cy="2967318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Size: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6,362,620</a:t>
            </a:r>
            <a:b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en-US" sz="20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  <a:br>
              <a:rPr lang="en-US" sz="20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Variable: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- </a:t>
            </a:r>
            <a:r>
              <a:rPr lang="en-US" sz="20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isFraud</a:t>
            </a:r>
            <a:r>
              <a:rPr lang="en-US" sz="20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(0 &amp; 1)</a:t>
            </a:r>
            <a:br>
              <a:rPr lang="en-US" sz="20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No Missing Values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Duplicate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No Duplicates Values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Each feature has an appropriate data type to prevent analysis errors.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Outlier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Outlier is present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Doesn’t remove them.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Higher outlier represents frauds/scam</a:t>
            </a:r>
          </a:p>
          <a:p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Imbalanced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Target Variable is highly imbalanced.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05F7A6-ADF7-4C92-94E7-1276C282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462990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6F34C08-0B32-4AB0-A9E2-5555F6A6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84" y="0"/>
            <a:ext cx="6853016" cy="6858000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EDA1E8C8-9667-4638-8B7C-A021581E954D}"/>
              </a:ext>
            </a:extLst>
          </p:cNvPr>
          <p:cNvSpPr/>
          <p:nvPr/>
        </p:nvSpPr>
        <p:spPr>
          <a:xfrm>
            <a:off x="31876" y="94132"/>
            <a:ext cx="5307106" cy="103094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Class Imbalance: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Few fraud cases vs. many non-fraud</a:t>
            </a:r>
            <a:r>
              <a:rPr lang="en-US" dirty="0"/>
              <a:t>.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691B8B4-6EC9-4332-8777-783D2219D2F0}"/>
              </a:ext>
            </a:extLst>
          </p:cNvPr>
          <p:cNvSpPr/>
          <p:nvPr/>
        </p:nvSpPr>
        <p:spPr>
          <a:xfrm>
            <a:off x="31876" y="1219203"/>
            <a:ext cx="5307106" cy="103094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Skewed 'Amount’: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Mostly small transactions, few large.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427A0EA-A177-495F-9A38-9B3E3315E586}"/>
              </a:ext>
            </a:extLst>
          </p:cNvPr>
          <p:cNvSpPr/>
          <p:nvPr/>
        </p:nvSpPr>
        <p:spPr>
          <a:xfrm>
            <a:off x="31876" y="2312893"/>
            <a:ext cx="5307106" cy="103094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Balance Shifts: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Unexpected changes in balances may indicate fraud</a:t>
            </a:r>
            <a:r>
              <a:rPr lang="en-US" dirty="0"/>
              <a:t>.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BD11AD7-784C-444F-961D-9B139BDED897}"/>
              </a:ext>
            </a:extLst>
          </p:cNvPr>
          <p:cNvSpPr/>
          <p:nvPr/>
        </p:nvSpPr>
        <p:spPr>
          <a:xfrm>
            <a:off x="31876" y="3424516"/>
            <a:ext cx="5307106" cy="1048871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Time Matters ('step’):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Fraud patterns might emerge over time.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B2023AD-8575-433F-B4A0-49286239BD52}"/>
              </a:ext>
            </a:extLst>
          </p:cNvPr>
          <p:cNvSpPr/>
          <p:nvPr/>
        </p:nvSpPr>
        <p:spPr>
          <a:xfrm>
            <a:off x="31876" y="4554069"/>
            <a:ext cx="5307106" cy="1111624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Interacting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sz="1400" dirty="0"/>
              <a:t>Key to Fraud Prediction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9A1D85A-7426-417E-8F1A-00785983C6ED}"/>
              </a:ext>
            </a:extLst>
          </p:cNvPr>
          <p:cNvSpPr/>
          <p:nvPr/>
        </p:nvSpPr>
        <p:spPr>
          <a:xfrm>
            <a:off x="31877" y="5746376"/>
            <a:ext cx="5307106" cy="1111623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Highly Correlated Features</a:t>
            </a:r>
          </a:p>
        </p:txBody>
      </p:sp>
    </p:spTree>
    <p:extLst>
      <p:ext uri="{BB962C8B-B14F-4D97-AF65-F5344CB8AC3E}">
        <p14:creationId xmlns:p14="http://schemas.microsoft.com/office/powerpoint/2010/main" val="227159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31C55-B989-4D1B-9CAB-D605125A9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73" y="0"/>
            <a:ext cx="6417254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91DD9A-67AC-482A-8365-3CECEC72FEA7}"/>
              </a:ext>
            </a:extLst>
          </p:cNvPr>
          <p:cNvSpPr/>
          <p:nvPr/>
        </p:nvSpPr>
        <p:spPr>
          <a:xfrm>
            <a:off x="-8227" y="0"/>
            <a:ext cx="2895600" cy="18646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 &amp; Destination Balances: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Moderate positive correlation observed.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2C8E26-EB32-445A-B683-322DB5AFFC92}"/>
              </a:ext>
            </a:extLst>
          </p:cNvPr>
          <p:cNvSpPr/>
          <p:nvPr/>
        </p:nvSpPr>
        <p:spPr>
          <a:xfrm>
            <a:off x="9304627" y="2496670"/>
            <a:ext cx="2895600" cy="18646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Weak Direct Fraud Correlation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B704B8-405F-4DE5-8FC0-BD6484783C98}"/>
              </a:ext>
            </a:extLst>
          </p:cNvPr>
          <p:cNvSpPr/>
          <p:nvPr/>
        </p:nvSpPr>
        <p:spPr>
          <a:xfrm>
            <a:off x="-8227" y="4993341"/>
            <a:ext cx="2895600" cy="186465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'Step’ :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Has no or less  Relationship: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3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89" y="170446"/>
            <a:ext cx="11842376" cy="1205058"/>
          </a:xfrm>
        </p:spPr>
        <p:txBody>
          <a:bodyPr anchor="ctr"/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07136" y="3642907"/>
            <a:ext cx="1877575" cy="506399"/>
          </a:xfrm>
        </p:spPr>
        <p:txBody>
          <a:bodyPr/>
          <a:lstStyle/>
          <a:p>
            <a:r>
              <a:rPr lang="en-US" dirty="0"/>
              <a:t>Label Encoding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7136" y="4234133"/>
            <a:ext cx="1877575" cy="994497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noProof="0" dirty="0"/>
              <a:t>Done encoding of “type”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dirty="0"/>
              <a:t>Assign numeric values</a:t>
            </a:r>
            <a:endParaRPr lang="en-US" altLang="zh-CN" noProof="0" dirty="0"/>
          </a:p>
          <a:p>
            <a:endParaRPr lang="zh-CN" alt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17851" y="2045220"/>
            <a:ext cx="1877575" cy="506399"/>
          </a:xfrm>
        </p:spPr>
        <p:txBody>
          <a:bodyPr/>
          <a:lstStyle/>
          <a:p>
            <a:r>
              <a:rPr lang="en-US" dirty="0"/>
              <a:t>Target Variable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57211" y="4306382"/>
            <a:ext cx="1877575" cy="506399"/>
          </a:xfrm>
        </p:spPr>
        <p:txBody>
          <a:bodyPr/>
          <a:lstStyle/>
          <a:p>
            <a:r>
              <a:rPr lang="en-US" dirty="0"/>
              <a:t>Train / Test Split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64694" y="4309705"/>
            <a:ext cx="1877575" cy="506399"/>
          </a:xfrm>
        </p:spPr>
        <p:txBody>
          <a:bodyPr/>
          <a:lstStyle/>
          <a:p>
            <a:r>
              <a:rPr lang="en-US" dirty="0"/>
              <a:t>Imbalance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24048" y="2355643"/>
            <a:ext cx="1988246" cy="1316702"/>
          </a:xfrm>
        </p:spPr>
        <p:txBody>
          <a:bodyPr/>
          <a:lstStyle/>
          <a:p>
            <a:pPr algn="l"/>
            <a:r>
              <a:rPr lang="en-US" dirty="0"/>
              <a:t>Data Visualization Of Imbalanced Data explained on next slide 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0762CE1-ACD4-4C9C-8628-89B4CF41E289}"/>
              </a:ext>
            </a:extLst>
          </p:cNvPr>
          <p:cNvSpPr txBox="1">
            <a:spLocks/>
          </p:cNvSpPr>
          <p:nvPr/>
        </p:nvSpPr>
        <p:spPr>
          <a:xfrm>
            <a:off x="3917850" y="2677848"/>
            <a:ext cx="1877575" cy="994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X – Independent Variable (all features)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Y – Dependent Variable (Fraud)</a:t>
            </a:r>
          </a:p>
          <a:p>
            <a:endParaRPr lang="en-US" altLang="zh-CN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7A5CBAD5-4F14-4BE9-8D27-7095E3313C3A}"/>
              </a:ext>
            </a:extLst>
          </p:cNvPr>
          <p:cNvSpPr txBox="1">
            <a:spLocks/>
          </p:cNvSpPr>
          <p:nvPr/>
        </p:nvSpPr>
        <p:spPr>
          <a:xfrm>
            <a:off x="7360024" y="4929859"/>
            <a:ext cx="2130163" cy="994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Handling Imbalance of Target Variable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zh-CN" dirty="0"/>
              <a:t>Applying SMOTE Technique</a:t>
            </a: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D72613BE-BB2D-49A2-8BB3-F8F9F2A371B5}"/>
              </a:ext>
            </a:extLst>
          </p:cNvPr>
          <p:cNvSpPr txBox="1">
            <a:spLocks/>
          </p:cNvSpPr>
          <p:nvPr/>
        </p:nvSpPr>
        <p:spPr>
          <a:xfrm>
            <a:off x="5157210" y="4929859"/>
            <a:ext cx="1877575" cy="994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80% - Training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/>
              <a:t>20% - Test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255</TotalTime>
  <Words>547</Words>
  <Application>Microsoft Office PowerPoint</Application>
  <PresentationFormat>Widescreen</PresentationFormat>
  <Paragraphs>165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DengXian</vt:lpstr>
      <vt:lpstr>Abadi</vt:lpstr>
      <vt:lpstr>Arial</vt:lpstr>
      <vt:lpstr>Calibri</vt:lpstr>
      <vt:lpstr>fkGroteskNeue</vt:lpstr>
      <vt:lpstr>Posterama Text Black</vt:lpstr>
      <vt:lpstr>Posterama Text SemiBold</vt:lpstr>
      <vt:lpstr>Wingdings</vt:lpstr>
      <vt:lpstr>Custom​​</vt:lpstr>
      <vt:lpstr>Fraud Detection Analysis</vt:lpstr>
      <vt:lpstr>Agenda</vt:lpstr>
      <vt:lpstr>Project Overview</vt:lpstr>
      <vt:lpstr>Sample Size:   - 6,362,620  Features:   - 11  Target Variable:   - isFraud (0 &amp; 1) </vt:lpstr>
      <vt:lpstr>Data Cleaning</vt:lpstr>
      <vt:lpstr>PowerPoint Presentation</vt:lpstr>
      <vt:lpstr>PowerPoint Presentation</vt:lpstr>
      <vt:lpstr>PowerPoint Presentation</vt:lpstr>
      <vt:lpstr>EDA</vt:lpstr>
      <vt:lpstr>PowerPoint Presentation</vt:lpstr>
      <vt:lpstr>Model Selection </vt:lpstr>
      <vt:lpstr>Model Observation </vt:lpstr>
      <vt:lpstr>INTERPRETATION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bhavana soni</dc:creator>
  <cp:lastModifiedBy>bhavana soni</cp:lastModifiedBy>
  <cp:revision>8</cp:revision>
  <dcterms:created xsi:type="dcterms:W3CDTF">2025-04-26T13:12:34Z</dcterms:created>
  <dcterms:modified xsi:type="dcterms:W3CDTF">2025-04-26T17:27:51Z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